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4" r:id="rId36"/>
    <p:sldId id="290" r:id="rId37"/>
    <p:sldId id="289" r:id="rId38"/>
    <p:sldId id="291" r:id="rId39"/>
    <p:sldId id="292" r:id="rId40"/>
    <p:sldId id="295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2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9" r:id="rId94"/>
    <p:sldId id="347" r:id="rId95"/>
    <p:sldId id="34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BCDB-97E5-11AA-B50D-021BE3694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CC949-DCE4-01DE-5827-CC24D891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C156-931E-F6F8-82E6-F4D76F40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E2EC0-FD79-E050-AB72-B2A1B417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7AB1A-9BA1-814E-238F-53E77A8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3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792A-915D-12D8-B9E9-8688C325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B613C-2F7D-17D5-A3A7-92DA199FC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3ADD-A51D-0824-B204-2C1F55B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9DCF-7115-BD3A-9FCE-F44B3309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C057-C521-8D25-2411-50E223F3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47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0292D-1321-BCB6-D5FE-039D55169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52CBE-AB35-4AEA-5782-7D92CBDC8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75DE7-6252-530F-680B-0F1C3871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F36FD-040A-2250-A936-E4B4D4CD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E048D-4CD4-6EAD-2CD4-0E09B50F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6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79AC-FB43-A3AE-A1B9-71C8AF4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4F68-B309-AE85-78DA-8F688B5F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30C69-3A61-6CF4-2977-97EE4090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0E93-6BA1-23DF-504D-7FA8E7D7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3A32-F968-845D-0389-CC6B520E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80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87DC-6683-17E1-FC52-65343BE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40BC9-A9B5-A56E-F8ED-11A14FC5C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11209-7C66-15E7-DC55-337788D2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F65A-8A0F-7672-83E2-3EA585F9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AF075-BF8D-978C-ADCD-0C3D9F92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62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03CD-2E73-12EE-8595-01333E40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4DC1-A623-CF3D-1749-0712B960F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2FB73-BBBB-C933-DD6C-29983E9DA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A99E-3A43-EE40-81F7-5872D7EF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B2C8F-04AC-EA8E-6F7F-3C8B79E7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48947-3920-2A88-D037-91B99AA5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19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4280-4D6A-45F9-26D7-B3378CF2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BD66-7CC0-5B1C-8744-8F6088F54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2165F-2E0A-190E-D113-B9336E414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0D756-6BFD-8922-EEE2-33193B3D9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2C58A-DF57-E2C1-C4CD-99C560AEA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AD77D-B2C4-02C5-0D6E-CACE9CF6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052A1-3E39-8BB4-0051-AECD8A1E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65331-0CCB-BA12-5811-F5CCA81C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8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8B58-9299-4243-B13F-C243D6CC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69186-AC48-D2FD-1592-5E6D7773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87DBA-B3E3-8D48-8B88-4473EE12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BE98-A66A-5703-72B8-BC2B1AE3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65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7F1B9-5941-4A5A-C9E8-71D7C304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C3B65-AD43-9242-2341-D346251A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2A17D-900F-3637-944A-18A0EF55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B137-6D33-01B6-6C44-A6DB3D86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601B-F2AD-C8A7-3963-DA5BFDEA6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17CB5-FF77-BFA2-62FC-502F9FD4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0DDDA-1541-BF79-6E71-41D161EF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26AAD-B643-DAEC-8CD6-7CCD7154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C79E2-380B-E04B-5FB5-5D76F9DB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11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F9BB-7367-5902-0B96-131D1071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36E11-AA50-D861-D0B7-5F183D9FD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8CDAA-905E-1473-9132-CB9848DB4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38399-72C7-AE55-9D47-8397B75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C62F0-2D1F-EDE6-6050-4DD77753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D4D6B-7626-E713-D74A-6A9241B4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86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86D2E-66AA-AAF6-FBAD-0942ABCF0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A5E52-7D37-9160-04D9-8633FCD7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05179-E602-6379-7DC4-4BFA32C22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23A8-CD0C-4CB1-9014-9A328A4F8039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E182F-9E78-AAEA-6A81-EF9E7E5B0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B15D-9438-4B72-5C4D-4C4764DA6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8FC4-AC31-4AF8-A954-B2E0CF68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8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test@test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saha-rajdeep/rebase-demo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33A8-BADF-ABF3-C69A-D40C6BAA5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445E9-6E36-DFE4-9885-7430E4A5F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175173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DB8E-A9B4-D4C6-B0A2-28734C5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0C02-CF4E-C23E-12E6-CC36CF799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Deployed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A8E91-5F7A-E043-2F1D-0C6A5D96A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Problems? Go back to version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567A-31B3-069D-C46B-4335DA8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2" y="2298642"/>
            <a:ext cx="4769095" cy="226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5A5B-965C-53DF-1C06-54B587ED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51" y="2298642"/>
            <a:ext cx="4819898" cy="215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3DB26-F5C8-9700-D49D-B0233F3C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1" y="4478301"/>
            <a:ext cx="4819898" cy="22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201C6-B00B-049C-7B14-C2E6EC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Version Control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221B8-AB58-81F3-14A1-5B8AADA08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Centralized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Single point of failure</a:t>
            </a:r>
          </a:p>
          <a:p>
            <a:pPr lvl="1"/>
            <a:r>
              <a:rPr lang="en-IN" dirty="0"/>
              <a:t>Requires constant connectivity</a:t>
            </a:r>
          </a:p>
          <a:p>
            <a:pPr lvl="1"/>
            <a:r>
              <a:rPr lang="en-IN" dirty="0"/>
              <a:t>e.g. Subversion, </a:t>
            </a:r>
            <a:r>
              <a:rPr lang="en-IN" dirty="0" err="1"/>
              <a:t>Endevor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46992-1DD1-58F4-CFEE-288785CD41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Distributed</a:t>
            </a:r>
          </a:p>
          <a:p>
            <a:r>
              <a:rPr lang="en-IN" dirty="0"/>
              <a:t>Distributed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dirty="0"/>
              <a:t>Each developer has a copy, so loss of connection is manageable </a:t>
            </a:r>
          </a:p>
          <a:p>
            <a:pPr lvl="1"/>
            <a:r>
              <a:rPr lang="en-IN" dirty="0"/>
              <a:t>More scalable</a:t>
            </a:r>
          </a:p>
          <a:p>
            <a:pPr lvl="1"/>
            <a:r>
              <a:rPr lang="en-IN" dirty="0"/>
              <a:t>e.g. Mercurial,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DF348-F383-4EF0-7AAF-B1A0DE61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32280"/>
            <a:ext cx="5181601" cy="26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8714D-3E7B-9767-0C6B-7E9941FE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2280"/>
            <a:ext cx="5537297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99D54D-38C7-A5B4-9AF4-63F4209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is not GitHub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FCED38-B7A0-AE78-7316-9E89C3B6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D4C35-725E-CFB0-F64C-7210FF36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7" y="1520569"/>
            <a:ext cx="11392485" cy="49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8FD1B-04DE-6FA9-04F9-31543BB6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44"/>
            <a:ext cx="10186813" cy="4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3 distinct parts</a:t>
            </a:r>
          </a:p>
          <a:p>
            <a:pPr lvl="1"/>
            <a:r>
              <a:rPr lang="en-IN" dirty="0"/>
              <a:t>Workspace – Area where the user is working and creating/modifying code</a:t>
            </a:r>
          </a:p>
          <a:p>
            <a:pPr lvl="1"/>
            <a:r>
              <a:rPr lang="en-IN" dirty="0"/>
              <a:t>Index/Staging area – Area that closely mimics the local repository</a:t>
            </a:r>
          </a:p>
          <a:p>
            <a:pPr lvl="1"/>
            <a:r>
              <a:rPr lang="en-IN" dirty="0"/>
              <a:t>Local repository – The local area for all the code</a:t>
            </a:r>
          </a:p>
          <a:p>
            <a:r>
              <a:rPr lang="en-IN" dirty="0"/>
              <a:t>How this works? – Next slide</a:t>
            </a:r>
          </a:p>
        </p:txBody>
      </p:sp>
    </p:spTree>
    <p:extLst>
      <p:ext uri="{BB962C8B-B14F-4D97-AF65-F5344CB8AC3E}">
        <p14:creationId xmlns:p14="http://schemas.microsoft.com/office/powerpoint/2010/main" val="173553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user says </a:t>
            </a:r>
            <a:r>
              <a:rPr lang="en-IN" i="1" dirty="0"/>
              <a:t>git add file1</a:t>
            </a:r>
            <a:r>
              <a:rPr lang="en-IN" dirty="0"/>
              <a:t>, it will get added to the staging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4E9B2-1FF2-E502-E669-F88571F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2407686"/>
            <a:ext cx="6770669" cy="20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A4A2B-708C-6B0F-0DD6-774F81B0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1" y="4621089"/>
            <a:ext cx="6770669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commit file1 –m “Added file1”</a:t>
            </a:r>
            <a:r>
              <a:rPr lang="en-IN" sz="2400" dirty="0"/>
              <a:t>, it will get added to the local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FE55-E1A5-1339-CF94-6118089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41" y="2498866"/>
            <a:ext cx="7177234" cy="219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00673-25D5-2A3B-5F44-70462E1D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92" y="4743019"/>
            <a:ext cx="7177234" cy="21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push</a:t>
            </a:r>
            <a:r>
              <a:rPr lang="en-IN" sz="2400" dirty="0"/>
              <a:t>, the changes will go to the 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1FDE0-DE95-DCDB-79B3-B46FA0AD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2" y="2378920"/>
            <a:ext cx="6211463" cy="210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3DEB8-00DA-6DDE-853F-8CDB3E6B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3" y="4636083"/>
            <a:ext cx="6307292" cy="1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Important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4F716-F7A8-8508-A641-41AC34C9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" y="2364637"/>
            <a:ext cx="11716166" cy="44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1CCD9-B46E-29D6-4A78-86760D71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DC491D-FC76-6DEE-21F8-6A51957D4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b="1" dirty="0"/>
              <a:t>version control system</a:t>
            </a:r>
            <a:endParaRPr lang="en-IN" dirty="0"/>
          </a:p>
          <a:p>
            <a:r>
              <a:rPr lang="en-IN" dirty="0"/>
              <a:t>Why do we need version control?</a:t>
            </a:r>
          </a:p>
          <a:p>
            <a:r>
              <a:rPr lang="en-IN" dirty="0"/>
              <a:t>Imagine that there are two developers who are developing code on an application server</a:t>
            </a:r>
          </a:p>
        </p:txBody>
      </p:sp>
    </p:spTree>
    <p:extLst>
      <p:ext uri="{BB962C8B-B14F-4D97-AF65-F5344CB8AC3E}">
        <p14:creationId xmlns:p14="http://schemas.microsoft.com/office/powerpoint/2010/main" val="3169535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git and install</a:t>
            </a:r>
          </a:p>
          <a:p>
            <a:r>
              <a:rPr lang="en-IN" dirty="0"/>
              <a:t>git config --global user.name “Atul Kahate”</a:t>
            </a:r>
          </a:p>
          <a:p>
            <a:r>
              <a:rPr lang="en-IN" dirty="0"/>
              <a:t>git config --global </a:t>
            </a:r>
            <a:r>
              <a:rPr lang="en-IN" dirty="0" err="1"/>
              <a:t>user.email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test@test.com</a:t>
            </a:r>
            <a:endParaRPr lang="en-IN" dirty="0"/>
          </a:p>
          <a:p>
            <a:endParaRPr lang="en-IN" dirty="0"/>
          </a:p>
          <a:p>
            <a:r>
              <a:rPr lang="en-IN" dirty="0"/>
              <a:t>Visit github.com and signup using the above email id</a:t>
            </a:r>
          </a:p>
        </p:txBody>
      </p:sp>
    </p:spTree>
    <p:extLst>
      <p:ext uri="{BB962C8B-B14F-4D97-AF65-F5344CB8AC3E}">
        <p14:creationId xmlns:p14="http://schemas.microsoft.com/office/powerpoint/2010/main" val="347785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directory hello-from-git somewhere on the local drive</a:t>
            </a:r>
          </a:p>
          <a:p>
            <a:r>
              <a:rPr lang="en-IN" dirty="0"/>
              <a:t>To enable tracking of this folder by git, in the folder, run </a:t>
            </a:r>
            <a:r>
              <a:rPr lang="en-IN" b="1" dirty="0"/>
              <a:t>git </a:t>
            </a:r>
            <a:r>
              <a:rPr lang="en-IN" b="1" dirty="0" err="1"/>
              <a:t>init</a:t>
            </a:r>
            <a:endParaRPr lang="en-IN" dirty="0"/>
          </a:p>
          <a:p>
            <a:r>
              <a:rPr lang="en-IN" dirty="0"/>
              <a:t>Create </a:t>
            </a:r>
            <a:r>
              <a:rPr lang="en-IN" b="1" dirty="0"/>
              <a:t>file1</a:t>
            </a:r>
            <a:r>
              <a:rPr lang="en-IN" dirty="0"/>
              <a:t> in this folder in some text editor (e.g. </a:t>
            </a:r>
            <a:r>
              <a:rPr lang="en-IN"/>
              <a:t>C:\delthis\hello-from-git\file1)</a:t>
            </a:r>
            <a:endParaRPr lang="en-IN" b="1" dirty="0"/>
          </a:p>
          <a:p>
            <a:r>
              <a:rPr lang="en-IN" dirty="0"/>
              <a:t>Type </a:t>
            </a:r>
            <a:r>
              <a:rPr lang="en-IN" i="1" dirty="0"/>
              <a:t>Hello World from Git</a:t>
            </a:r>
            <a:r>
              <a:rPr lang="en-IN" dirty="0"/>
              <a:t> in the file and save it</a:t>
            </a:r>
          </a:p>
          <a:p>
            <a:r>
              <a:rPr lang="en-IN" dirty="0"/>
              <a:t>On the command prompt, type </a:t>
            </a:r>
            <a:r>
              <a:rPr lang="en-IN" b="1" dirty="0"/>
              <a:t>git status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83D3-6747-218A-CB10-1AE228A5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90" y="4715693"/>
            <a:ext cx="6777451" cy="19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does this mean? It means that file1 is in the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62CB1-EC92-AD0A-E64E-01394644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54" y="2413373"/>
            <a:ext cx="2769201" cy="249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59079-FADD-680D-C425-2AD533A7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38" y="2645865"/>
            <a:ext cx="7440345" cy="2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7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the file to the Index/Staging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add file1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6BB68-261A-381B-53F0-CCD80E63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16998"/>
            <a:ext cx="3346931" cy="1908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D1824-FC5B-C216-EF61-6160116D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04" y="1974775"/>
            <a:ext cx="590580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Committing the file to the Local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commit file1 –m “Our very first commit”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  <a:p>
            <a:r>
              <a:rPr lang="en-IN" b="1" dirty="0"/>
              <a:t>git status</a:t>
            </a:r>
            <a:r>
              <a:rPr lang="en-IN" dirty="0"/>
              <a:t> and </a:t>
            </a:r>
            <a:r>
              <a:rPr lang="en-IN" b="1" dirty="0"/>
              <a:t>git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A6536-BF8A-7035-3DCF-A9FCBB56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42472"/>
            <a:ext cx="4325877" cy="208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48F82-FB83-B35F-B607-228EA79C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75" y="2639785"/>
            <a:ext cx="6904925" cy="1057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4A8E33-DABC-A832-BC3C-72CB6CF4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09" y="4159698"/>
            <a:ext cx="6998123" cy="23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Go to </a:t>
            </a:r>
            <a:r>
              <a:rPr lang="en-IN" dirty="0" err="1"/>
              <a:t>github</a:t>
            </a:r>
            <a:r>
              <a:rPr lang="en-IN" dirty="0"/>
              <a:t> and click on New repository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Leave the other defaults and Create repository</a:t>
            </a:r>
          </a:p>
          <a:p>
            <a:r>
              <a:rPr lang="en-IN" dirty="0"/>
              <a:t>Copy the last three commands shown on the next page:</a:t>
            </a:r>
          </a:p>
          <a:p>
            <a:pPr lvl="1"/>
            <a:r>
              <a:rPr lang="en-US" dirty="0"/>
              <a:t>git branch -M main</a:t>
            </a:r>
          </a:p>
          <a:p>
            <a:pPr lvl="1"/>
            <a:r>
              <a:rPr lang="en-US" dirty="0"/>
              <a:t>git remote add origin https://github.com/newdelthis/hello-from-git.git</a:t>
            </a:r>
          </a:p>
          <a:p>
            <a:pPr lvl="1"/>
            <a:r>
              <a:rPr lang="en-US" dirty="0"/>
              <a:t>git push -u origin main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D3851-6576-432D-7D72-BCD9A10A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692" y="1690688"/>
            <a:ext cx="1835244" cy="96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DB2EA-4395-72E9-0B47-3D568D42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39" y="2407627"/>
            <a:ext cx="4184865" cy="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Paste the three commands on the command prompt and press enter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E25F8-89EB-0E39-3D30-F9A9FDA1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9" y="2509270"/>
            <a:ext cx="10515600" cy="32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5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Verify the repository on the </a:t>
            </a:r>
            <a:r>
              <a:rPr lang="en-IN" dirty="0" err="1"/>
              <a:t>github</a:t>
            </a:r>
            <a:r>
              <a:rPr lang="en-IN" dirty="0"/>
              <a:t> page by refreshing it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0A55D-1FFB-E3B9-A9E4-4D98546E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8" y="2591521"/>
            <a:ext cx="8458635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End result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35EC5-C5D3-6CF8-3006-92554AAD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73" y="2455542"/>
            <a:ext cx="9498652" cy="29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4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9B6E-38C9-4CA2-1879-737B2A74E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us edit the file in an editor to have these contents (changes in </a:t>
            </a:r>
            <a:r>
              <a:rPr lang="en-IN" b="1" dirty="0"/>
              <a:t>bold</a:t>
            </a:r>
            <a:r>
              <a:rPr lang="en-IN" dirty="0"/>
              <a:t>):</a:t>
            </a:r>
          </a:p>
          <a:p>
            <a:pPr lvl="1"/>
            <a:r>
              <a:rPr lang="en-US" dirty="0"/>
              <a:t>Hello World</a:t>
            </a:r>
            <a:r>
              <a:rPr lang="en-US" b="1" dirty="0"/>
              <a:t>,</a:t>
            </a:r>
            <a:r>
              <a:rPr lang="en-US" dirty="0"/>
              <a:t> from Git</a:t>
            </a:r>
          </a:p>
          <a:p>
            <a:pPr lvl="1"/>
            <a:r>
              <a:rPr lang="en-US" b="1" dirty="0"/>
              <a:t>That was a quick demo</a:t>
            </a:r>
          </a:p>
          <a:p>
            <a:pPr lvl="1"/>
            <a:r>
              <a:rPr lang="en-US" b="1" dirty="0"/>
              <a:t>Hope you enjoyed it</a:t>
            </a:r>
          </a:p>
          <a:p>
            <a:r>
              <a:rPr lang="en-US" dirty="0"/>
              <a:t>Let us see the difference between the local file and file in the staging area by running </a:t>
            </a:r>
            <a:r>
              <a:rPr lang="en-US" b="1" dirty="0"/>
              <a:t>git diff</a:t>
            </a:r>
            <a:endParaRPr lang="en-US" dirty="0"/>
          </a:p>
          <a:p>
            <a:r>
              <a:rPr lang="en-US" dirty="0"/>
              <a:t>See next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07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3B33-05B2-CCFB-E7E2-A7D0FE91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Developers Working on the Same Code on their Local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CDED-9A85-F60A-10DD-011BB24E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C9A35-8778-20D4-10CA-DAAB101EBE5B}"/>
              </a:ext>
            </a:extLst>
          </p:cNvPr>
          <p:cNvSpPr txBox="1"/>
          <p:nvPr/>
        </p:nvSpPr>
        <p:spPr>
          <a:xfrm>
            <a:off x="1684961" y="2280863"/>
            <a:ext cx="195209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1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263C9-CD70-9233-760A-22A009F6F474}"/>
              </a:ext>
            </a:extLst>
          </p:cNvPr>
          <p:cNvSpPr txBox="1"/>
          <p:nvPr/>
        </p:nvSpPr>
        <p:spPr>
          <a:xfrm>
            <a:off x="7210746" y="2280863"/>
            <a:ext cx="195209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2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B7F498-96BC-2FE2-245D-94BAE0DE2F54}"/>
              </a:ext>
            </a:extLst>
          </p:cNvPr>
          <p:cNvCxnSpPr>
            <a:stCxn id="4" idx="2"/>
          </p:cNvCxnSpPr>
          <p:nvPr/>
        </p:nvCxnSpPr>
        <p:spPr>
          <a:xfrm>
            <a:off x="2661006" y="3758191"/>
            <a:ext cx="2527443" cy="14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61655-2479-FAF7-5951-B4D01B537BFE}"/>
              </a:ext>
            </a:extLst>
          </p:cNvPr>
          <p:cNvCxnSpPr>
            <a:cxnSpLocks/>
          </p:cNvCxnSpPr>
          <p:nvPr/>
        </p:nvCxnSpPr>
        <p:spPr>
          <a:xfrm flipH="1">
            <a:off x="6493267" y="3758190"/>
            <a:ext cx="1601056" cy="14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631D4-3C44-BBDC-BB3A-24B20BDF086F}"/>
              </a:ext>
            </a:extLst>
          </p:cNvPr>
          <p:cNvSpPr txBox="1"/>
          <p:nvPr/>
        </p:nvSpPr>
        <p:spPr>
          <a:xfrm>
            <a:off x="4603678" y="5323111"/>
            <a:ext cx="269011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Whose code should be considered as final?</a:t>
            </a:r>
          </a:p>
        </p:txBody>
      </p:sp>
    </p:spTree>
    <p:extLst>
      <p:ext uri="{BB962C8B-B14F-4D97-AF65-F5344CB8AC3E}">
        <p14:creationId xmlns:p14="http://schemas.microsoft.com/office/powerpoint/2010/main" val="273968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9DA9D-06B8-8600-52F0-76310C877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76" y="1690688"/>
            <a:ext cx="4407126" cy="34418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89F18-EDF0-51E8-4F14-C673C737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67" y="1610663"/>
            <a:ext cx="4982242" cy="363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3: Understanding the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8525F-C1A1-952E-40A5-123ECB59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diff --git a/file1 b/file1</a:t>
            </a:r>
          </a:p>
          <a:p>
            <a:pPr lvl="1"/>
            <a:r>
              <a:rPr lang="en-IN" dirty="0"/>
              <a:t>Says that it is comparing the file in two different places</a:t>
            </a:r>
          </a:p>
          <a:p>
            <a:r>
              <a:rPr lang="en-IN" dirty="0"/>
              <a:t>index da278bf..a44dc36 100644</a:t>
            </a:r>
          </a:p>
          <a:p>
            <a:pPr lvl="1"/>
            <a:r>
              <a:rPr lang="en-IN" dirty="0"/>
              <a:t>Metadata and indexes</a:t>
            </a:r>
          </a:p>
          <a:p>
            <a:r>
              <a:rPr lang="en-IN" dirty="0"/>
              <a:t>--- a/file1</a:t>
            </a:r>
          </a:p>
          <a:p>
            <a:r>
              <a:rPr lang="en-IN" dirty="0"/>
              <a:t>+++ b/file1</a:t>
            </a:r>
          </a:p>
          <a:p>
            <a:pPr lvl="1"/>
            <a:r>
              <a:rPr lang="en-IN" dirty="0"/>
              <a:t>The new and old file, respectively</a:t>
            </a:r>
          </a:p>
          <a:p>
            <a:r>
              <a:rPr lang="en-IN" dirty="0"/>
              <a:t>@@ -1 +1,3 @@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In the old file, changes started from line 1 and ended at line 1</a:t>
            </a:r>
          </a:p>
          <a:p>
            <a:pPr lvl="1"/>
            <a:r>
              <a:rPr lang="en-IN" dirty="0"/>
              <a:t>In the new file, changes started at line 1 and ended at line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02D24-6F1D-44DE-A395-628B23622E8C}"/>
              </a:ext>
            </a:extLst>
          </p:cNvPr>
          <p:cNvCxnSpPr/>
          <p:nvPr/>
        </p:nvCxnSpPr>
        <p:spPr>
          <a:xfrm>
            <a:off x="1880171" y="4900773"/>
            <a:ext cx="195209" cy="431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502F6-CBE6-A9BE-2247-A2D72C2B8A1C}"/>
              </a:ext>
            </a:extLst>
          </p:cNvPr>
          <p:cNvCxnSpPr/>
          <p:nvPr/>
        </p:nvCxnSpPr>
        <p:spPr>
          <a:xfrm>
            <a:off x="2630184" y="4921321"/>
            <a:ext cx="1387012" cy="750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2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A9E4-739B-87EF-EC52-D295370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files – 3: Understanding the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8525F-C1A1-952E-40A5-123ECB59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Deleted lines in red, added lines in green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7DA70-F18F-4E5E-6837-5AB6AC0A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50" y="1703715"/>
            <a:ext cx="4079796" cy="18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5D33-F921-84C9-2BEF-5E482C6F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Again diff, but with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DA3E-4A8A-A7D0-2707-5A9C8C23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add .</a:t>
            </a:r>
          </a:p>
          <a:p>
            <a:r>
              <a:rPr lang="en-IN" b="1" dirty="0"/>
              <a:t>git diff</a:t>
            </a:r>
          </a:p>
          <a:p>
            <a:pPr lvl="1"/>
            <a:r>
              <a:rPr lang="en-IN" dirty="0"/>
              <a:t>Differences between our workspace and staging area</a:t>
            </a:r>
          </a:p>
        </p:txBody>
      </p:sp>
    </p:spTree>
    <p:extLst>
      <p:ext uri="{BB962C8B-B14F-4D97-AF65-F5344CB8AC3E}">
        <p14:creationId xmlns:p14="http://schemas.microsoft.com/office/powerpoint/2010/main" val="2784557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25FACF-F7BF-575A-992E-A94A4B63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Branch and Merge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05CE1-239C-56CA-546B-C807EEBCB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89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51F3-C1F4-95AF-9C7B-8007895A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 and Merging – High-level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98AAA-AAD1-317E-095D-BE19EF19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08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8969-2F67-C018-9D92-9795D09B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5C2D-796E-C135-3006-A01EAB35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push changes to </a:t>
            </a:r>
            <a:r>
              <a:rPr lang="en-IN" dirty="0" err="1"/>
              <a:t>Github</a:t>
            </a:r>
            <a:r>
              <a:rPr lang="en-IN" dirty="0"/>
              <a:t>, it automatically creates a first branch called as Master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80116-9422-9222-EB70-A44B86D6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1" y="3015780"/>
            <a:ext cx="11176617" cy="30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29DC-CEB0-224D-05E7-4A587777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Branch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1971-40E4-24D8-AAEC-07982002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Suppose a new developer wants code to add a feature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1DCD5-783D-9752-8142-A9A030D4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0819"/>
            <a:ext cx="10616831" cy="45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9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29DC-CEB0-224D-05E7-4A587777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Additional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1971-40E4-24D8-AAEC-07982002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developer can create an additional branch for her feature, say called feature1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22FF3-FF83-7585-7999-A83F2C42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9" y="2726415"/>
            <a:ext cx="8281161" cy="3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7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760D-4D77-CEAE-7FB5-B336C9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the Developer completes 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A753-0F18-D1F8-D448-A2F56026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Someone can review her changes and merge her branch into the master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33F34-AEE4-8699-0579-1C81154F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74" y="2646694"/>
            <a:ext cx="7926111" cy="36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 1 wants to push version 1.0 of the code to an application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the push, the server runs code version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F0C3-128F-1426-303F-CB09B211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7" y="2353156"/>
            <a:ext cx="3885695" cy="152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D27B5-8C77-A91E-562F-E111E9EE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7" y="4840022"/>
            <a:ext cx="414676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7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51F3-C1F4-95AF-9C7B-8007895A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 and Merging Step by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98AAA-AAD1-317E-095D-BE19EF19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3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3A99-D658-3B8D-672A-33D3B80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C19-C9B1-37C1-9C02-B028B8CC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create a file locally and commit it, Git automatically creates a branch called Master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B57E4-1C78-B464-6211-2E3A9E64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277" y="2884322"/>
            <a:ext cx="4775445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00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3A99-D658-3B8D-672A-33D3B80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C19-C9B1-37C1-9C02-B028B8CC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create a branch, we can run a command </a:t>
            </a:r>
            <a:r>
              <a:rPr lang="en-IN" b="1" dirty="0"/>
              <a:t>git branch </a:t>
            </a:r>
            <a:r>
              <a:rPr lang="en-IN" b="1" i="1" dirty="0"/>
              <a:t>branch-name</a:t>
            </a:r>
            <a:r>
              <a:rPr lang="en-IN" i="1" dirty="0"/>
              <a:t>, e.g. </a:t>
            </a:r>
            <a:r>
              <a:rPr lang="en-IN" b="1" i="1" dirty="0"/>
              <a:t>git branch feature1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7141-F0F1-C566-4F03-027CB9EF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49" y="2876373"/>
            <a:ext cx="7239372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10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6320-7E10-5021-1899-A64406A8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Branching: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830F-25F6-1667-699C-352327AEF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C716E-F9A9-C0E2-C847-DDD088DC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4" y="1932030"/>
            <a:ext cx="10436776" cy="41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50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4F9B-3C58-301F-D3DA-612E6124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Knowing which Branch we are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26C60-92A8-6AB9-EBF4-FD121C8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HEAD pointer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8ED9F-AF7D-6F3A-5A4E-861B42E5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02" y="2375006"/>
            <a:ext cx="7258423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4F9B-3C58-301F-D3DA-612E6124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from One Branch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26C60-92A8-6AB9-EBF4-FD121C8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switch</a:t>
            </a:r>
            <a:r>
              <a:rPr lang="en-IN" dirty="0"/>
              <a:t> and </a:t>
            </a:r>
            <a:r>
              <a:rPr lang="en-IN" b="1" dirty="0"/>
              <a:t>checkout</a:t>
            </a:r>
            <a:r>
              <a:rPr lang="en-IN" dirty="0"/>
              <a:t>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D18BA-812F-53DB-A9AD-240F3556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58" y="2409615"/>
            <a:ext cx="7067913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4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6D46-AAA1-E10A-B784-CCCF5463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working with feature1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156D-1D34-6F49-8362-47E830C3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8097C-6412-D532-C187-940128BF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69" y="1363416"/>
            <a:ext cx="8674546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56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8285-CAD1-D6F4-C7A6-E918CD8F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Merging the Changes and Contents of feature1 Branch into Master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E3D0-6730-E0F1-EB5F-7444FB3A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96CDC-F6D8-C7E5-6093-B3FA1CCE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48" y="1629447"/>
            <a:ext cx="8807903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6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9631-A7AB-86E0-82CB-57A4AE8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the previous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59D2-856D-D486-5A4A-A2F4573A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285E5-D4E5-C18E-3D0B-E5A4307E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89" y="1357065"/>
            <a:ext cx="6204269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03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9631-A7AB-86E0-82CB-57A4AE8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the previous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59D2-856D-D486-5A4A-A2F4573A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Note: This was possible because no changes were made to the master branch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DA23C-DF53-1BAF-CC85-7BE49C4F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2" y="2684866"/>
            <a:ext cx="9816195" cy="40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 team member asks for her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team member has a folder called Version 2.0 and has deployed this version of the code on the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03AF-7149-9E5D-6E70-B1E4ABD6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78" y="1381130"/>
            <a:ext cx="4262876" cy="188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D0DFD-04C4-7004-24E5-3304B69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11" y="4328394"/>
            <a:ext cx="3808801" cy="2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4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9631-A7AB-86E0-82CB-57A4AE8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if we had made changes to the Master branch also? – Confusion!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6F5B-9381-730F-C2AC-020C8BD11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007" y="1804695"/>
            <a:ext cx="10515600" cy="4290455"/>
          </a:xfrm>
        </p:spPr>
      </p:pic>
    </p:spTree>
    <p:extLst>
      <p:ext uri="{BB962C8B-B14F-4D97-AF65-F5344CB8AC3E}">
        <p14:creationId xmlns:p14="http://schemas.microsoft.com/office/powerpoint/2010/main" val="693567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4ADF-2803-9213-5E4D-FA73F2C1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Recursive Three-way Merge </a:t>
            </a:r>
            <a:r>
              <a:rPr lang="en-IN" sz="3200" dirty="0"/>
              <a:t>(Two blue, one orange in the figure)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1BD2-1DAE-4697-8550-ED0EB560A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4DB3-95B8-9CBF-7EF0-2281E706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8" y="1158601"/>
            <a:ext cx="7988711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94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81E3-B244-4932-830A-F8AE3796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BF0B-146F-7574-32F9-48C5BAE6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not tell Git to do a fast forward/recursive three way merge – Git automatically does it. Now we can delete branch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8FF38-98D3-71AE-8FAA-F7E65150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50" y="2719788"/>
            <a:ext cx="6976149" cy="40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7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1290B-0B64-5919-0ABD-4B7C858C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Branch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71D25-A543-E5BF-6922-E832F43D0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403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3A34-2585-B088-397A-CE81894A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hello.py (C:\</a:t>
            </a:r>
            <a:r>
              <a:rPr lang="en-IN" dirty="0" err="1"/>
              <a:t>delthis</a:t>
            </a:r>
            <a:r>
              <a:rPr lang="en-IN" dirty="0"/>
              <a:t>\git-branch-demo-1)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3515-B760-C84D-EF9A-F400555D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4777C-68B3-D295-8FC6-CFE8EC3A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05" y="1302267"/>
            <a:ext cx="4197566" cy="12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16426-926E-03B7-9F7A-89543D48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99" y="2835314"/>
            <a:ext cx="8992062" cy="83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F2DA87-5F3D-D6FE-FBA1-34308456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850" y="3815441"/>
            <a:ext cx="7560559" cy="24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1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221F-0B4D-5671-A911-5E7E651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02C7-8D67-4CD0-400E-5DA7739A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add helloworld.py</a:t>
            </a:r>
          </a:p>
          <a:p>
            <a:r>
              <a:rPr lang="en-IN" dirty="0"/>
              <a:t>git commit helloworld.py –m “First commit”</a:t>
            </a:r>
          </a:p>
          <a:p>
            <a:r>
              <a:rPr lang="en-IN" dirty="0"/>
              <a:t>git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3A4BF-5E8D-9F89-B3AC-E670E222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70" y="1825625"/>
            <a:ext cx="6407479" cy="33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40533-C6B3-4834-EB36-7769F191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22" y="3429000"/>
            <a:ext cx="9398483" cy="20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B8A1-3A88-6C71-BDE5-6EA12C8A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the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653D-C989-38C3-8F37-B2C77539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log --</a:t>
            </a:r>
            <a:r>
              <a:rPr lang="en-IN" b="1" dirty="0" err="1"/>
              <a:t>oneline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Current status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7A75-14CB-52E6-AEC9-60F0912E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45" y="1825625"/>
            <a:ext cx="5943905" cy="73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AD1F1-0EF1-0AA4-8675-19B6F8F9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45" y="2690850"/>
            <a:ext cx="1670136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24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B8A1-3A88-6C71-BDE5-6EA12C8A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653D-C989-38C3-8F37-B2C77539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new branch feature1: </a:t>
            </a:r>
            <a:r>
              <a:rPr lang="en-IN" b="1" dirty="0"/>
              <a:t>git branch feature1</a:t>
            </a:r>
          </a:p>
          <a:p>
            <a:r>
              <a:rPr lang="en-IN" dirty="0"/>
              <a:t>Check: </a:t>
            </a:r>
            <a:r>
              <a:rPr lang="en-IN" b="1" dirty="0"/>
              <a:t>git branch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4B56F-9140-8681-5DD7-9AD532BD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79" y="2363481"/>
            <a:ext cx="6248721" cy="1441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421B3-4078-A044-1329-8DBBB14C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79" y="3929668"/>
            <a:ext cx="5004692" cy="23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1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5E60-EACB-4CCE-27A5-0870CD8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 the branch to feature1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6DDD-AB6B-E171-ED15-8BFB33DF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switch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788D3-0628-2A5E-DC59-EEFE99D5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40" y="2585643"/>
            <a:ext cx="622332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4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F4D3-5B90-8C8F-C3DA-91BD2783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testpython.text</a:t>
            </a:r>
            <a:r>
              <a:rPr lang="en-IN" dirty="0"/>
              <a:t> and then add and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4F0-D757-9485-E372-6AE4A5E4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C:\delthis\git-branch-demo-1\helloworld.py: </a:t>
            </a:r>
          </a:p>
          <a:p>
            <a:r>
              <a:rPr lang="en-US" b="1" dirty="0"/>
              <a:t>print ("Hello, world!")</a:t>
            </a:r>
          </a:p>
          <a:p>
            <a:r>
              <a:rPr lang="en-US" b="1" dirty="0"/>
              <a:t>print ("Added this")</a:t>
            </a:r>
          </a:p>
          <a:p>
            <a:r>
              <a:rPr lang="en-US" dirty="0"/>
              <a:t>C:\delthis\git-branch-demo-1\testpython.txt: </a:t>
            </a:r>
            <a:r>
              <a:rPr lang="en-US" b="1" dirty="0"/>
              <a:t>this file has some test data to test our code</a:t>
            </a:r>
          </a:p>
          <a:p>
            <a:r>
              <a:rPr lang="en-US" dirty="0"/>
              <a:t>Let us add and commit these two files (helloworld.py and testpython.txt) in the branch feature1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89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Unfortunately, his code was not properly tested, and hence, crashes</a:t>
            </a:r>
          </a:p>
          <a:p>
            <a:endParaRPr lang="en-IN" dirty="0"/>
          </a:p>
          <a:p>
            <a:r>
              <a:rPr lang="en-IN" dirty="0"/>
              <a:t>Rolling back to version 1.0 is not easy – it is all mixed 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3073E-D28B-36CA-669C-CF5E356A5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4FAC-F7A4-EF45-85DE-AC91D5A7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78363"/>
            <a:ext cx="5526175" cy="3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6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F4D3-5B90-8C8F-C3DA-91BD2783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Committing the files to branch feature1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2582F-C8D9-AD48-937B-9173FF395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345" y="1383609"/>
            <a:ext cx="9411184" cy="2235315"/>
          </a:xfrm>
        </p:spPr>
      </p:pic>
    </p:spTree>
    <p:extLst>
      <p:ext uri="{BB962C8B-B14F-4D97-AF65-F5344CB8AC3E}">
        <p14:creationId xmlns:p14="http://schemas.microsoft.com/office/powerpoint/2010/main" val="2483010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AE6A-A5DF-F738-3434-B3BADB07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status? feature1 branch has moved one step ahead of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9F17-EEED-E6F6-927D-CF3B7B5A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1600B-E44F-32BF-93C3-819C97F8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08" y="2381196"/>
            <a:ext cx="9373082" cy="104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A9F7-24B3-36F0-A727-CEE3CAFB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62" y="3530546"/>
            <a:ext cx="8270314" cy="27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54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9DF2-3405-4ABF-6647-2A701E82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if we create another branch, say feature2? See next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B4AAB-39A2-E275-470F-9D5D2F591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new branch feature2 will be at the same level of branch feature1</a:t>
            </a:r>
          </a:p>
          <a:p>
            <a:r>
              <a:rPr lang="en-IN" b="1" dirty="0"/>
              <a:t>git branch feature2</a:t>
            </a:r>
          </a:p>
          <a:p>
            <a:r>
              <a:rPr lang="en-IN" b="1" dirty="0"/>
              <a:t>git log --online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30398-75E9-A9BA-EF7F-66306C14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75" y="3516748"/>
            <a:ext cx="9417534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02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A3DD-C34B-A38B-A287-15CB7712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26B6F-37DF-1ED2-D4FE-D6E260EE2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1D29F-3E32-C364-940C-65D3F6CA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321"/>
            <a:ext cx="10324424" cy="3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6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07F6-E191-8012-2036-5B8324D9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us merge changes of branch1 into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D679-DBDF-1056-A402-84E148A0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switch master</a:t>
            </a:r>
          </a:p>
          <a:p>
            <a:r>
              <a:rPr lang="en-IN" b="1" dirty="0"/>
              <a:t>git merge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9110C-EF79-9C72-7CEC-C7DD8B3D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41" y="3022919"/>
            <a:ext cx="6585288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9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425F-61F1-B165-EF5A-9B440788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Updated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D52B-19CC-B3CB-9C0B-41E91E534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ABEAB-990A-2DD4-1885-1372F768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47" y="1690688"/>
            <a:ext cx="8013371" cy="107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D4FAF-310A-2ECD-8E56-742489A2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53" y="2900194"/>
            <a:ext cx="9404893" cy="34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71F71-4861-03B1-BCF5-6874FC67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6E1A4-7E41-8A17-7816-AF3A50B25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765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CC1-D8E1-DD3D-BB1D-93A5990B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E70B-A5D6-B4DC-8075-FEC40634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that we have two branches </a:t>
            </a:r>
            <a:r>
              <a:rPr lang="en-IN" i="1" dirty="0"/>
              <a:t>master</a:t>
            </a:r>
            <a:r>
              <a:rPr lang="en-IN" dirty="0"/>
              <a:t> and </a:t>
            </a:r>
            <a:r>
              <a:rPr lang="en-IN" i="1" dirty="0"/>
              <a:t>feature1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55E91-F440-BBD9-805F-FF7BB730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2" y="2384170"/>
            <a:ext cx="4807197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2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CC1-D8E1-DD3D-BB1D-93A5990B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E70B-A5D6-B4DC-8075-FEC40634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Committing changes from </a:t>
            </a:r>
            <a:r>
              <a:rPr lang="en-IN" i="1" dirty="0"/>
              <a:t>feature1 </a:t>
            </a:r>
            <a:r>
              <a:rPr lang="en-IN" dirty="0"/>
              <a:t>to </a:t>
            </a:r>
            <a:r>
              <a:rPr lang="en-IN" i="1" dirty="0"/>
              <a:t>master</a:t>
            </a:r>
            <a:r>
              <a:rPr lang="en-IN" dirty="0"/>
              <a:t>, we use </a:t>
            </a:r>
            <a:r>
              <a:rPr lang="en-IN" b="1" dirty="0"/>
              <a:t>git merge</a:t>
            </a:r>
            <a:endParaRPr lang="en-IN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9D92D-3F5E-B0B8-9226-D64E12A3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25" y="2414427"/>
            <a:ext cx="4711445" cy="42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6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CC1-D8E1-DD3D-BB1D-93A5990B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E70B-A5D6-B4DC-8075-FEC40634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Committing changes from </a:t>
            </a:r>
            <a:r>
              <a:rPr lang="en-IN" i="1" dirty="0"/>
              <a:t>feature1 </a:t>
            </a:r>
            <a:r>
              <a:rPr lang="en-IN" dirty="0"/>
              <a:t>to </a:t>
            </a:r>
            <a:r>
              <a:rPr lang="en-IN" i="1" dirty="0"/>
              <a:t>master</a:t>
            </a:r>
            <a:r>
              <a:rPr lang="en-IN" dirty="0"/>
              <a:t>, we use </a:t>
            </a:r>
            <a:r>
              <a:rPr lang="en-IN" b="1" dirty="0"/>
              <a:t>git merge</a:t>
            </a:r>
            <a:endParaRPr lang="en-IN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C9439-243A-3470-A57B-EEFC286F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969" y="2379342"/>
            <a:ext cx="4920133" cy="42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5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18304-CA2D-91AC-A809-A10F321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6" y="1470205"/>
            <a:ext cx="9417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DC61-B5F3-4E85-801E-E0813518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 –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CA34-324B-C597-A6B3-FCAB2FD6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 lot of people are checking in code, this will make the commit history look very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E2CE7-8561-0303-0143-40D6392A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0" y="2770250"/>
            <a:ext cx="7956959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98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DC61-B5F3-4E85-801E-E0813518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 Merge –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CA34-324B-C597-A6B3-FCAB2FD6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 lot of people are checking in code, this will make the commit history look very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E2CE7-8561-0303-0143-40D6392A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0" y="2770250"/>
            <a:ext cx="7956959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5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67F5-E0AD-7816-975A-B741B62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– Rebase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B9687-BBB1-0217-24A5-826B8D21F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Instead of creating a new commit id with every merge, simply move the commits at the end of the master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55CB-8A93-8C7B-165F-380BE23F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25" y="2901929"/>
            <a:ext cx="3926074" cy="319653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EFC1D3-E938-1962-210B-A2F9E42C62E8}"/>
              </a:ext>
            </a:extLst>
          </p:cNvPr>
          <p:cNvSpPr/>
          <p:nvPr/>
        </p:nvSpPr>
        <p:spPr>
          <a:xfrm>
            <a:off x="5506948" y="4295971"/>
            <a:ext cx="842481" cy="482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07712-ED51-5E25-AD0A-1661B605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045" y="2406161"/>
            <a:ext cx="2753102" cy="40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9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131E-6E25-25C0-5D6F-BC196462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Rebase?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34F-9682-2FBB-492F-1E37EA5A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E8C34-2CF6-566C-0D5E-87024583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69" y="1600517"/>
            <a:ext cx="8648818" cy="43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2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4373-9C34-79CD-1517-5E823DDC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5BE1-EC68-6FD9-3EEA-D4867250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commit ids from feature1 are not simply moving over the master branch – git creates copies of them, so the original commit ids for feature1 are gone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B0C7E-7AA1-93DA-D54E-E82D596D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76" y="2778282"/>
            <a:ext cx="3423460" cy="37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5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AB00-4250-31DF-F1EE-31F41183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96FB-8CAF-C752-97A1-D68A5230E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C:\delthis&gt;git clone </a:t>
            </a:r>
            <a:r>
              <a:rPr lang="en-US" dirty="0">
                <a:hlinkClick r:id="rId2"/>
              </a:rPr>
              <a:t>https://github.com/saha-rajdeep/rebase-demo.git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cd rebase-demo</a:t>
            </a:r>
            <a:r>
              <a:rPr lang="en-US" dirty="0"/>
              <a:t> and </a:t>
            </a:r>
            <a:r>
              <a:rPr lang="en-US" b="1" dirty="0"/>
              <a:t>git branch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4D91F-5632-721E-64B2-99AA04E9F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6" y="2894308"/>
            <a:ext cx="8604692" cy="164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EA66C-F015-3C91-CF94-57488820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243" y="5349816"/>
            <a:ext cx="4267419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667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ED1F-D360-ACC1-4A38-EC37C8E3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A68E-0314-1522-8E1B-F4E8654FD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branch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1EDA1-66C8-350C-EFB2-CC24BBF1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89" y="2324808"/>
            <a:ext cx="9080967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67C19-E92E-B769-78DA-9E92869F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97" y="4436974"/>
            <a:ext cx="5327924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89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1041-7A4E-1C4B-11D6-DEF2FFFD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C8F5-A230-80D3-9990-C112DF4B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switch feature1</a:t>
            </a:r>
          </a:p>
          <a:p>
            <a:r>
              <a:rPr lang="en-IN" dirty="0"/>
              <a:t>type file1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add .</a:t>
            </a:r>
          </a:p>
          <a:p>
            <a:r>
              <a:rPr lang="en-US" dirty="0"/>
              <a:t>git commit -m "added line5 from feature1"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9C806-E66F-32E5-295E-48E61F51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594" y="1927195"/>
            <a:ext cx="3581584" cy="1174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76ED6-6C5A-5767-DD4A-139BED59B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98213"/>
            <a:ext cx="6447771" cy="72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474C6-7C60-9EDA-DF58-08556903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95" y="3924052"/>
            <a:ext cx="4496488" cy="21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3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E9A7-BA19-8AB2-83B8-F2DEC308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 feature1 branch on top of the main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119D3-D797-C210-CC77-ED66223FE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switch to main branch</a:t>
            </a:r>
          </a:p>
          <a:p>
            <a:pPr lvl="1"/>
            <a:r>
              <a:rPr lang="en-IN" dirty="0"/>
              <a:t>git switch main</a:t>
            </a:r>
          </a:p>
          <a:p>
            <a:r>
              <a:rPr lang="en-IN" dirty="0"/>
              <a:t>Create file3 in the directory C:\delthis\rebase-demo containing a line </a:t>
            </a:r>
            <a:r>
              <a:rPr lang="en-IN" i="1" dirty="0"/>
              <a:t>this is a test</a:t>
            </a:r>
            <a:endParaRPr lang="en-IN" dirty="0"/>
          </a:p>
          <a:p>
            <a:r>
              <a:rPr lang="en-IN" dirty="0"/>
              <a:t>Add this file to the main branch and commit:</a:t>
            </a:r>
          </a:p>
          <a:p>
            <a:pPr lvl="1"/>
            <a:r>
              <a:rPr lang="en-IN" dirty="0"/>
              <a:t>git add .</a:t>
            </a:r>
          </a:p>
          <a:p>
            <a:pPr lvl="1"/>
            <a:r>
              <a:rPr lang="en-US" dirty="0"/>
              <a:t>git commit -m "added file3 from main branch"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29E0D-C239-E85A-3D7A-603B1176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164" y="4070645"/>
            <a:ext cx="3943553" cy="342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1359D-0BCA-DDC9-2220-CE196517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726" y="4960678"/>
            <a:ext cx="828082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5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EDF-D5F0-112C-5752-3CFC66E3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 feature1 branch on top of the main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C8AA-AFF4-AF2A-B5E2-A609F03B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switch feature1</a:t>
            </a:r>
          </a:p>
          <a:p>
            <a:r>
              <a:rPr lang="en-IN" dirty="0"/>
              <a:t>git rebase 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AA3E2-2324-C445-F5B5-B3579360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38" y="1690688"/>
            <a:ext cx="6591639" cy="1371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F4579-C39C-0279-9DB3-64338E15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77" y="3197295"/>
            <a:ext cx="2590933" cy="2648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366B04-6309-CAF2-2E4B-69961165D7C2}"/>
              </a:ext>
            </a:extLst>
          </p:cNvPr>
          <p:cNvSpPr/>
          <p:nvPr/>
        </p:nvSpPr>
        <p:spPr>
          <a:xfrm>
            <a:off x="5291191" y="4336403"/>
            <a:ext cx="996593" cy="369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75D922-E74F-8018-1408-7BF2B2B1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280" y="3357937"/>
            <a:ext cx="2172195" cy="3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and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Developers now push the code to a repository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Code will be deployed from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70C7-03EE-2B7E-59D3-406FC209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28" y="2365321"/>
            <a:ext cx="4349090" cy="192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55A2-DC73-583A-D50F-FC2D570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5" y="4832193"/>
            <a:ext cx="4743694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8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BB2E-4934-D9BB-3053-79E7F6BE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Still need to bring changes from feature1 into main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977D-78A0-492C-86F5-6CA63B33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switch main</a:t>
            </a:r>
          </a:p>
          <a:p>
            <a:r>
              <a:rPr lang="en-IN" dirty="0"/>
              <a:t>git rebase feature1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35B41-D8BE-F9A0-3D82-D7160A4F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24" y="1690688"/>
            <a:ext cx="7474334" cy="207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96110-1B73-D0F1-56F8-6C53BFE9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09" y="4090528"/>
            <a:ext cx="6204269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5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9DED-D588-B625-092D-07667D5F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C931-3774-946E-F496-1B0D1EB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37DF7-CA67-9CA4-309B-EC82E206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64" y="1027906"/>
            <a:ext cx="7429882" cy="2133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66A80-A31E-B65E-A156-A69A6E28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8564"/>
            <a:ext cx="2889398" cy="36133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651D29-C2D4-E00C-E624-AE2399804261}"/>
              </a:ext>
            </a:extLst>
          </p:cNvPr>
          <p:cNvSpPr/>
          <p:nvPr/>
        </p:nvSpPr>
        <p:spPr>
          <a:xfrm>
            <a:off x="4089115" y="4294598"/>
            <a:ext cx="1027415" cy="63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446CA9-717B-5AE8-8EC9-8658F666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17" y="3337650"/>
            <a:ext cx="1304924" cy="33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50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8FE2-3322-540D-FFC4-75188FBE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F024-2783-5692-7B38-C610C335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that we have a main branch and a feature1 branch (which contains 3 commits)</a:t>
            </a:r>
          </a:p>
          <a:p>
            <a:r>
              <a:rPr lang="en-IN" dirty="0"/>
              <a:t>We can move feature1 branch to the main branch using merge/rebase command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2EFD1-4FCD-3815-A2AB-3FA3FE49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74" y="2591613"/>
            <a:ext cx="2222614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8FE2-3322-540D-FFC4-75188FBE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F024-2783-5692-7B38-C610C335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But what if all the three commits are related to a single change?</a:t>
            </a:r>
          </a:p>
          <a:p>
            <a:r>
              <a:rPr lang="en-IN" dirty="0"/>
              <a:t>Can we merge all the three commits into one?</a:t>
            </a:r>
          </a:p>
          <a:p>
            <a:r>
              <a:rPr lang="en-IN" dirty="0"/>
              <a:t>Squash merge can do that, but only as a part of rebase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2EFD1-4FCD-3815-A2AB-3FA3FE49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6287"/>
            <a:ext cx="2222614" cy="309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5BDE2-C8BC-A689-E008-242FAE6B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078" y="3475646"/>
            <a:ext cx="2222615" cy="301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E7D6C-430B-834B-75F1-D0B3771B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83" y="3475646"/>
            <a:ext cx="2190863" cy="2197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315B8-1077-0356-5FF8-D35181A67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494" y="3475646"/>
            <a:ext cx="1016052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98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D615-B69A-AE1A-C7A5-2D7D373F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9384-AD9B-595F-14DA-CD5D5100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a directory </a:t>
            </a:r>
            <a:r>
              <a:rPr lang="en-IN" dirty="0" err="1"/>
              <a:t>squashdemo</a:t>
            </a:r>
            <a:r>
              <a:rPr lang="en-IN" dirty="0"/>
              <a:t> under c:\delthis</a:t>
            </a:r>
          </a:p>
          <a:p>
            <a:r>
              <a:rPr lang="en-IN" dirty="0"/>
              <a:t>Create a file named file1 in this containing </a:t>
            </a:r>
            <a:r>
              <a:rPr lang="en-US" i="1" dirty="0"/>
              <a:t>This is in the 'main' branch.</a:t>
            </a:r>
          </a:p>
          <a:p>
            <a:r>
              <a:rPr lang="en-IN" dirty="0"/>
              <a:t>On the command prompt: git </a:t>
            </a:r>
            <a:r>
              <a:rPr lang="en-IN" dirty="0" err="1"/>
              <a:t>init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git branch main</a:t>
            </a:r>
          </a:p>
          <a:p>
            <a:r>
              <a:rPr lang="en-IN" dirty="0"/>
              <a:t>git switch main</a:t>
            </a:r>
          </a:p>
          <a:p>
            <a:r>
              <a:rPr lang="en-IN" dirty="0"/>
              <a:t>git add .</a:t>
            </a:r>
          </a:p>
          <a:p>
            <a:r>
              <a:rPr lang="en-IN" dirty="0"/>
              <a:t>git commit -m “Committed main”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D2074-8B42-50D0-3FCF-E05B4B23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2" y="3321809"/>
            <a:ext cx="7779150" cy="67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0EC5E-A604-7A5E-3B39-2BBA9CEB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23" y="4532228"/>
            <a:ext cx="6337626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93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D615-B69A-AE1A-C7A5-2D7D373F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9384-AD9B-595F-14DA-CD5D5100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Now create another file named </a:t>
            </a:r>
            <a:r>
              <a:rPr lang="en-IN" i="1" dirty="0"/>
              <a:t>file2</a:t>
            </a:r>
            <a:r>
              <a:rPr lang="en-IN" dirty="0"/>
              <a:t> containing </a:t>
            </a:r>
            <a:r>
              <a:rPr lang="en-US" i="1" dirty="0"/>
              <a:t>This is in the feature1 branch.</a:t>
            </a:r>
            <a:r>
              <a:rPr lang="en-US" dirty="0"/>
              <a:t> </a:t>
            </a:r>
            <a:r>
              <a:rPr lang="en-IN" dirty="0"/>
              <a:t>and commit in feature1 branch</a:t>
            </a:r>
          </a:p>
          <a:p>
            <a:r>
              <a:rPr lang="en-IN" dirty="0"/>
              <a:t>git branch feature1</a:t>
            </a:r>
          </a:p>
          <a:p>
            <a:r>
              <a:rPr lang="en-IN" dirty="0"/>
              <a:t>git switch feature1</a:t>
            </a:r>
          </a:p>
          <a:p>
            <a:r>
              <a:rPr lang="en-IN" dirty="0"/>
              <a:t>git add .</a:t>
            </a:r>
          </a:p>
          <a:p>
            <a:r>
              <a:rPr lang="en-IN" dirty="0"/>
              <a:t>git commit -m "</a:t>
            </a:r>
            <a:r>
              <a:rPr lang="en-IN" dirty="0" err="1"/>
              <a:t>Commited</a:t>
            </a:r>
            <a:r>
              <a:rPr lang="en-IN" dirty="0"/>
              <a:t> feature1“</a:t>
            </a:r>
          </a:p>
          <a:p>
            <a:r>
              <a:rPr lang="en-IN" dirty="0"/>
              <a:t>Keep adding something to file2 and repeat </a:t>
            </a:r>
            <a:r>
              <a:rPr lang="en-IN" i="1" dirty="0"/>
              <a:t>add </a:t>
            </a:r>
            <a:r>
              <a:rPr lang="en-IN" dirty="0"/>
              <a:t>and </a:t>
            </a:r>
            <a:r>
              <a:rPr lang="en-IN" i="1" dirty="0"/>
              <a:t>commit </a:t>
            </a:r>
            <a:r>
              <a:rPr lang="en-IN" dirty="0"/>
              <a:t>commands above 2-3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4FD0F-5DF2-CE3A-1E3C-3921D63E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03" y="2932384"/>
            <a:ext cx="6782149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4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C815-E41B-495E-60A7-36DDE2502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log --</a:t>
            </a:r>
            <a:r>
              <a:rPr lang="en-IN" dirty="0" err="1"/>
              <a:t>oneline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EE276-0F5A-F6C0-8C84-49615ADA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42" y="2394661"/>
            <a:ext cx="7569589" cy="16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49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C815-E41B-495E-60A7-36DDE2502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rebase -</a:t>
            </a:r>
            <a:r>
              <a:rPr lang="en-IN" dirty="0" err="1"/>
              <a:t>i</a:t>
            </a:r>
            <a:r>
              <a:rPr lang="en-IN" dirty="0"/>
              <a:t> HEAD~3</a:t>
            </a:r>
          </a:p>
          <a:p>
            <a:r>
              <a:rPr lang="en-IN" dirty="0"/>
              <a:t>It will open a file git-rebase-</a:t>
            </a:r>
            <a:r>
              <a:rPr lang="en-IN" dirty="0" err="1"/>
              <a:t>todo</a:t>
            </a:r>
            <a:r>
              <a:rPr lang="en-IN" dirty="0"/>
              <a:t> in an editor</a:t>
            </a:r>
          </a:p>
          <a:p>
            <a:r>
              <a:rPr lang="en-IN" dirty="0"/>
              <a:t>Change pick to squash</a:t>
            </a:r>
          </a:p>
          <a:p>
            <a:pPr marL="0" indent="0">
              <a:buNone/>
            </a:pPr>
            <a:r>
              <a:rPr lang="en-IN" dirty="0"/>
              <a:t>  for the second and third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Save and close the file. It will open another file for comments. Just close it. Result on the next screen.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B5968-4CA9-25CE-A59D-5B3776C1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40" y="2834469"/>
            <a:ext cx="5759746" cy="819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DE6C9-B733-AC69-D59B-8B567FC8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40" y="3862364"/>
            <a:ext cx="6045511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5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5AE91-477D-DBDE-E08F-B737E7CF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987" y="1875607"/>
            <a:ext cx="6667843" cy="16828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33E1F-4A1D-6076-2223-BF07C770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91" y="3995476"/>
            <a:ext cx="5683542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3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1F83-BBA7-8CAF-B6FC-0DF235D5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Squash Merge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8B028-5DB1-A8A7-3712-A9FD86640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see all the comments for the commits: </a:t>
            </a:r>
            <a:r>
              <a:rPr lang="en-IN" i="1" dirty="0"/>
              <a:t>git log</a:t>
            </a:r>
            <a:r>
              <a:rPr lang="en-IN" dirty="0"/>
              <a:t> (But exiting could be a problem!)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1DE19-C1CF-5771-5FDD-0B5D8E13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39" y="2409154"/>
            <a:ext cx="8420533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another team member wants the code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Fetch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Modify and push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DF20-E122-413A-8153-D35951E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7" y="2174947"/>
            <a:ext cx="4894780" cy="209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6D336-F1B8-01F3-8C69-4D5502E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35" y="4393073"/>
            <a:ext cx="48389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02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CDA1-1DC0-6122-43AC-63F39DC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16C9-AD9B-CDE8-19CE-B3C767D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Stash holds changes saved in a file but not added to Git.</a:t>
            </a:r>
          </a:p>
          <a:p>
            <a:r>
              <a:rPr lang="en-IN" dirty="0"/>
              <a:t>Create a new directory </a:t>
            </a:r>
            <a:r>
              <a:rPr lang="en-IN" dirty="0" err="1"/>
              <a:t>stashdemo</a:t>
            </a:r>
            <a:r>
              <a:rPr lang="en-IN" dirty="0"/>
              <a:t> in </a:t>
            </a:r>
            <a:r>
              <a:rPr lang="en-IN" dirty="0" err="1"/>
              <a:t>delthis</a:t>
            </a:r>
            <a:r>
              <a:rPr lang="en-IN" dirty="0"/>
              <a:t> and create three branches feature1, feature2, and feature3.</a:t>
            </a:r>
          </a:p>
          <a:p>
            <a:r>
              <a:rPr lang="en-IN" dirty="0"/>
              <a:t>Remember that you would first need to create at least one file, add it and commit, so that git creates the master branch. Only then you can create other branches.</a:t>
            </a:r>
          </a:p>
          <a:p>
            <a:r>
              <a:rPr lang="en-IN" dirty="0"/>
              <a:t>C:\delthis&gt;mkdir </a:t>
            </a:r>
            <a:r>
              <a:rPr lang="en-IN" dirty="0" err="1"/>
              <a:t>stashdemo</a:t>
            </a:r>
            <a:endParaRPr lang="en-IN" dirty="0"/>
          </a:p>
          <a:p>
            <a:r>
              <a:rPr lang="en-IN" dirty="0"/>
              <a:t>C:\delthis&gt;cd </a:t>
            </a:r>
            <a:r>
              <a:rPr lang="en-IN" dirty="0" err="1"/>
              <a:t>stashdemo</a:t>
            </a:r>
            <a:endParaRPr lang="en-IN" dirty="0"/>
          </a:p>
          <a:p>
            <a:r>
              <a:rPr lang="en-IN" dirty="0"/>
              <a:t>C:\delthis\stashdemo&gt;git </a:t>
            </a:r>
            <a:r>
              <a:rPr lang="en-IN" dirty="0" err="1"/>
              <a:t>init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00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CDA1-1DC0-6122-43AC-63F39DC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16C9-AD9B-CDE8-19CE-B3C767D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create a file </a:t>
            </a:r>
            <a:r>
              <a:rPr lang="en-IN" i="1" dirty="0"/>
              <a:t>file1</a:t>
            </a:r>
            <a:r>
              <a:rPr lang="en-IN" dirty="0"/>
              <a:t> containing some text and save it. Then add and commit it. This will create the master branch.</a:t>
            </a:r>
          </a:p>
          <a:p>
            <a:r>
              <a:rPr lang="en-US" dirty="0"/>
              <a:t>C:\delthis\stashdemo&gt;git add .</a:t>
            </a:r>
            <a:endParaRPr lang="en-IN" dirty="0"/>
          </a:p>
          <a:p>
            <a:r>
              <a:rPr lang="en-US" dirty="0"/>
              <a:t>C:\delthis\stashdemo&gt;git commit -m "first commit“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create the three branches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05599-D49E-CF6F-EED3-83B42783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3" y="3785537"/>
            <a:ext cx="6178868" cy="1149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CE7DD-1028-349D-C432-91EB5011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34" y="3785537"/>
            <a:ext cx="5181866" cy="28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89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E25F-D997-6243-5767-2EF4720E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9A27-85A5-418C-2FDA-A1373113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edit file1 to add one more line and save it:</a:t>
            </a:r>
          </a:p>
          <a:p>
            <a:pPr lvl="1"/>
            <a:r>
              <a:rPr lang="en-IN" dirty="0"/>
              <a:t>This is a test.</a:t>
            </a:r>
          </a:p>
          <a:p>
            <a:pPr lvl="1"/>
            <a:r>
              <a:rPr lang="en-IN" dirty="0"/>
              <a:t>This is another test.</a:t>
            </a:r>
          </a:p>
          <a:p>
            <a:r>
              <a:rPr lang="en-IN" dirty="0"/>
              <a:t>Change the branch</a:t>
            </a:r>
          </a:p>
          <a:p>
            <a:pPr lvl="1"/>
            <a:r>
              <a:rPr lang="en-US" dirty="0"/>
              <a:t>C:\delthis\stashdemo&gt;git switch feature3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C:\delthis\stashdemo&gt;git stash save -m "working on file1"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8BC69-9542-AE68-3AC3-1865E849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67" y="3429000"/>
            <a:ext cx="5016758" cy="850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03367-C90B-C32C-ED13-59080195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50" y="5344536"/>
            <a:ext cx="8261775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2E4B-FA93-5E1D-C1F6-CB82F195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1C51-A476-5684-053C-BE2A8044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file1 in the editor. It will contain only the original one line, since the second one is stashed.</a:t>
            </a:r>
          </a:p>
        </p:txBody>
      </p:sp>
    </p:spTree>
    <p:extLst>
      <p:ext uri="{BB962C8B-B14F-4D97-AF65-F5344CB8AC3E}">
        <p14:creationId xmlns:p14="http://schemas.microsoft.com/office/powerpoint/2010/main" val="34621229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3ADB-CDD8-C5C2-A46D-14099631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0570-5649-2A50-CDE7-B3B0645E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the switch will work</a:t>
            </a:r>
          </a:p>
          <a:p>
            <a:pPr marL="0" indent="0">
              <a:buNone/>
            </a:pPr>
            <a:r>
              <a:rPr lang="en-IN" dirty="0"/>
              <a:t> without messages</a:t>
            </a:r>
          </a:p>
          <a:p>
            <a:endParaRPr lang="en-IN" dirty="0"/>
          </a:p>
          <a:p>
            <a:r>
              <a:rPr lang="en-IN" dirty="0"/>
              <a:t>git stash list</a:t>
            </a:r>
          </a:p>
          <a:p>
            <a:endParaRPr lang="en-IN" dirty="0"/>
          </a:p>
          <a:p>
            <a:r>
              <a:rPr lang="en-US" dirty="0"/>
              <a:t>git stash apply 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D1B09-5714-AEA5-0B41-622CE75F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864" y="1825625"/>
            <a:ext cx="5035809" cy="70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E6937-6BE0-6D16-5A1F-FCFBC954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717" y="3212273"/>
            <a:ext cx="4896102" cy="603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1B9DD-1B02-6E67-67C2-47893A932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11" y="4201606"/>
            <a:ext cx="7799525" cy="17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2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9009-6A91-B51B-33F4-2B8B7F9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stash –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58B3-8AF2-B610-54BD-ECCAD4A4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file1 in the editor: It should have both the lines.</a:t>
            </a:r>
          </a:p>
          <a:p>
            <a:endParaRPr lang="en-IN" dirty="0"/>
          </a:p>
          <a:p>
            <a:r>
              <a:rPr lang="en-IN" dirty="0"/>
              <a:t>git stash clear</a:t>
            </a:r>
          </a:p>
          <a:p>
            <a:r>
              <a:rPr lang="en-IN" dirty="0"/>
              <a:t>git stash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B0644-54E8-2D98-F50A-B13F7013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22" y="2959076"/>
            <a:ext cx="4737343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2103</Words>
  <Application>Microsoft Office PowerPoint</Application>
  <PresentationFormat>Widescreen</PresentationFormat>
  <Paragraphs>381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Git and GitHub</vt:lpstr>
      <vt:lpstr>What is Git?</vt:lpstr>
      <vt:lpstr>Different Developers Working on the Same Code on their Local Copies</vt:lpstr>
      <vt:lpstr>Version control example</vt:lpstr>
      <vt:lpstr>Version control example</vt:lpstr>
      <vt:lpstr>Version control example</vt:lpstr>
      <vt:lpstr>Problem summary</vt:lpstr>
      <vt:lpstr>Version Control System and Repository</vt:lpstr>
      <vt:lpstr>If another team member wants the code …</vt:lpstr>
      <vt:lpstr>Deploy the new version</vt:lpstr>
      <vt:lpstr>Types of Version Control System</vt:lpstr>
      <vt:lpstr>Git is not GitHub</vt:lpstr>
      <vt:lpstr>Git Workflow – 1</vt:lpstr>
      <vt:lpstr>Git Workflow – 2</vt:lpstr>
      <vt:lpstr>Git Workflow – 3</vt:lpstr>
      <vt:lpstr>Git Workflow – 4</vt:lpstr>
      <vt:lpstr>Git Workflow – 5</vt:lpstr>
      <vt:lpstr>Git Workflow – 6</vt:lpstr>
      <vt:lpstr>Git Setup</vt:lpstr>
      <vt:lpstr>Download and Setup</vt:lpstr>
      <vt:lpstr>Using git</vt:lpstr>
      <vt:lpstr>Using git</vt:lpstr>
      <vt:lpstr>Adding the file to the Index/Staging Area</vt:lpstr>
      <vt:lpstr>Committing the file to the Local Repository</vt:lpstr>
      <vt:lpstr>Pushing the file to Github – 1</vt:lpstr>
      <vt:lpstr>Pushing the file to Github – 2</vt:lpstr>
      <vt:lpstr>Pushing the file to Github – 3</vt:lpstr>
      <vt:lpstr>Pushing the file to Github – 4</vt:lpstr>
      <vt:lpstr>Comparing files – 1</vt:lpstr>
      <vt:lpstr>Comparing files – 2</vt:lpstr>
      <vt:lpstr>Comparing files – 3: Understanding the results</vt:lpstr>
      <vt:lpstr>Comparing files – 3: Understanding the results</vt:lpstr>
      <vt:lpstr>Again diff, but with a difference</vt:lpstr>
      <vt:lpstr>Git Branch and Merge</vt:lpstr>
      <vt:lpstr>Branching and Merging – High-level Concept</vt:lpstr>
      <vt:lpstr>Default Branch</vt:lpstr>
      <vt:lpstr>Need for Branch and Merge</vt:lpstr>
      <vt:lpstr>Creating Additional Branches</vt:lpstr>
      <vt:lpstr>After the Developer completes her work</vt:lpstr>
      <vt:lpstr>Branching and Merging Step by step</vt:lpstr>
      <vt:lpstr>Branching step-by-step</vt:lpstr>
      <vt:lpstr>Creating a Branch</vt:lpstr>
      <vt:lpstr>Branching: Key Points</vt:lpstr>
      <vt:lpstr>Knowing which Branch we are in</vt:lpstr>
      <vt:lpstr>Switching from One Branch to Another</vt:lpstr>
      <vt:lpstr>Result of working with feature1 Branch</vt:lpstr>
      <vt:lpstr>Merging the Changes and Contents of feature1 Branch into Master Branch</vt:lpstr>
      <vt:lpstr>Result of the previous command</vt:lpstr>
      <vt:lpstr>Result of the previous command</vt:lpstr>
      <vt:lpstr>What if we had made changes to the Master branch also? – Confusion!</vt:lpstr>
      <vt:lpstr>Recursive Three-way Merge (Two blue, one orange in the figure)</vt:lpstr>
      <vt:lpstr>Important!</vt:lpstr>
      <vt:lpstr>Git Branch Demo</vt:lpstr>
      <vt:lpstr>Create hello.py (C:\delthis\git-branch-demo-1)</vt:lpstr>
      <vt:lpstr>Check the branch</vt:lpstr>
      <vt:lpstr>Check the logs</vt:lpstr>
      <vt:lpstr>Creating a new Branch</vt:lpstr>
      <vt:lpstr>Switch the branch to feature1</vt:lpstr>
      <vt:lpstr>Create testpython.text and then add and commit</vt:lpstr>
      <vt:lpstr>Committing the files to branch feature1</vt:lpstr>
      <vt:lpstr>What is the status? feature1 branch has moved one step ahead of master</vt:lpstr>
      <vt:lpstr>What if we create another branch, say feature2? See next screen</vt:lpstr>
      <vt:lpstr>Current status</vt:lpstr>
      <vt:lpstr>Let us merge changes of branch1 into master</vt:lpstr>
      <vt:lpstr>Updated status</vt:lpstr>
      <vt:lpstr>Rebasing</vt:lpstr>
      <vt:lpstr>Regular Merge</vt:lpstr>
      <vt:lpstr>Regular Merge</vt:lpstr>
      <vt:lpstr>Regular Merge</vt:lpstr>
      <vt:lpstr>Regular Merge – Problems </vt:lpstr>
      <vt:lpstr>Regular Merge – Problems </vt:lpstr>
      <vt:lpstr>Solution – Rebase </vt:lpstr>
      <vt:lpstr>Why Rebase?</vt:lpstr>
      <vt:lpstr>Rebase Disadvantages</vt:lpstr>
      <vt:lpstr>Rebase Demo</vt:lpstr>
      <vt:lpstr>Rebase Demo</vt:lpstr>
      <vt:lpstr>Rebase Demo</vt:lpstr>
      <vt:lpstr>Rebasing feature1 branch on top of the main branch</vt:lpstr>
      <vt:lpstr>Rebasing feature1 branch on top of the main branch</vt:lpstr>
      <vt:lpstr>Still need to bring changes from feature1 into main branch</vt:lpstr>
      <vt:lpstr>Verification</vt:lpstr>
      <vt:lpstr>Squash Merge</vt:lpstr>
      <vt:lpstr>Squash Merge</vt:lpstr>
      <vt:lpstr>Squash Merge Demo</vt:lpstr>
      <vt:lpstr>Squash Merge Demo</vt:lpstr>
      <vt:lpstr>Squash Merge Demo</vt:lpstr>
      <vt:lpstr>Squash Merge Demo</vt:lpstr>
      <vt:lpstr>Squash Merge Demo</vt:lpstr>
      <vt:lpstr>Squash Merge Demo</vt:lpstr>
      <vt:lpstr>Git stash – 1</vt:lpstr>
      <vt:lpstr>Git stash – 2</vt:lpstr>
      <vt:lpstr>Git stash</vt:lpstr>
      <vt:lpstr>Git stash</vt:lpstr>
      <vt:lpstr>Git stash</vt:lpstr>
      <vt:lpstr>Git stash – Verify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Atul Kahate</dc:creator>
  <cp:lastModifiedBy>Atul Kahate</cp:lastModifiedBy>
  <cp:revision>16</cp:revision>
  <dcterms:created xsi:type="dcterms:W3CDTF">2022-06-15T13:26:44Z</dcterms:created>
  <dcterms:modified xsi:type="dcterms:W3CDTF">2022-12-06T09:17:03Z</dcterms:modified>
</cp:coreProperties>
</file>